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0" r:id="rId4"/>
    <p:sldId id="261" r:id="rId5"/>
    <p:sldId id="262" r:id="rId6"/>
    <p:sldId id="270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en-US" dirty="0"/>
            <a:t>Communication and Language </a:t>
          </a:r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en-US" dirty="0"/>
            <a:t>Personal, Social &amp; Emotional Development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en-US" dirty="0"/>
            <a:t>Literacy</a:t>
          </a:r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en-US" dirty="0"/>
            <a:t>Mathematics</a:t>
          </a:r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/>
      <dgm:t>
        <a:bodyPr/>
        <a:lstStyle/>
        <a:p>
          <a:r>
            <a:rPr lang="en-US" dirty="0"/>
            <a:t>Understanding The World</a:t>
          </a:r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/>
      <dgm:t>
        <a:bodyPr/>
        <a:lstStyle/>
        <a:p>
          <a:r>
            <a:rPr lang="en-US" dirty="0"/>
            <a:t>Expressive Arts and Design</a:t>
          </a:r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/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/>
        </a:p>
      </dgm:t>
    </dgm:pt>
    <dgm:pt modelId="{B11DAFB4-5925-4A56-AA3D-C93768523C96}">
      <dgm:prSet/>
      <dgm:spPr/>
      <dgm:t>
        <a:bodyPr/>
        <a:lstStyle/>
        <a:p>
          <a:r>
            <a:rPr lang="en-GB" dirty="0"/>
            <a:t>Physical Development</a:t>
          </a:r>
        </a:p>
      </dgm:t>
    </dgm:pt>
    <dgm:pt modelId="{4DA12143-59D6-449E-8237-D546A9ACCA72}" type="parTrans" cxnId="{3CABFE80-0224-4202-A0D0-1EE8F04A2A66}">
      <dgm:prSet/>
      <dgm:spPr/>
      <dgm:t>
        <a:bodyPr/>
        <a:lstStyle/>
        <a:p>
          <a:endParaRPr lang="en-GB"/>
        </a:p>
      </dgm:t>
    </dgm:pt>
    <dgm:pt modelId="{A252D06A-9130-4E41-AC80-C97184FA54B1}" type="sibTrans" cxnId="{3CABFE80-0224-4202-A0D0-1EE8F04A2A66}">
      <dgm:prSet/>
      <dgm:spPr/>
      <dgm:t>
        <a:bodyPr/>
        <a:lstStyle/>
        <a:p>
          <a:endParaRPr lang="en-GB"/>
        </a:p>
      </dgm:t>
    </dgm:pt>
    <dgm:pt modelId="{042330E6-30FF-494F-A855-F7F0FE20B837}" type="pres">
      <dgm:prSet presAssocID="{B842BC11-90CF-49FF-8D61-E8A8AAFE1BB6}" presName="Name0" presStyleCnt="0">
        <dgm:presLayoutVars>
          <dgm:chMax val="7"/>
          <dgm:chPref val="7"/>
          <dgm:dir/>
        </dgm:presLayoutVars>
      </dgm:prSet>
      <dgm:spPr/>
    </dgm:pt>
    <dgm:pt modelId="{9ECBB1CD-8BC6-40B0-852D-3589526A0E06}" type="pres">
      <dgm:prSet presAssocID="{B842BC11-90CF-49FF-8D61-E8A8AAFE1BB6}" presName="Name1" presStyleCnt="0"/>
      <dgm:spPr/>
    </dgm:pt>
    <dgm:pt modelId="{3E5CE92F-96EE-487B-8E9A-17AA8A202BC4}" type="pres">
      <dgm:prSet presAssocID="{B842BC11-90CF-49FF-8D61-E8A8AAFE1BB6}" presName="cycle" presStyleCnt="0"/>
      <dgm:spPr/>
    </dgm:pt>
    <dgm:pt modelId="{4A9FF407-03E3-4D31-9FE3-B00177E3B498}" type="pres">
      <dgm:prSet presAssocID="{B842BC11-90CF-49FF-8D61-E8A8AAFE1BB6}" presName="srcNode" presStyleLbl="node1" presStyleIdx="0" presStyleCnt="7"/>
      <dgm:spPr/>
    </dgm:pt>
    <dgm:pt modelId="{7DE91BBE-5B27-4330-9C05-9B96E8400387}" type="pres">
      <dgm:prSet presAssocID="{B842BC11-90CF-49FF-8D61-E8A8AAFE1BB6}" presName="conn" presStyleLbl="parChTrans1D2" presStyleIdx="0" presStyleCnt="1"/>
      <dgm:spPr/>
    </dgm:pt>
    <dgm:pt modelId="{80C93625-A57C-4144-B465-87C892E28022}" type="pres">
      <dgm:prSet presAssocID="{B842BC11-90CF-49FF-8D61-E8A8AAFE1BB6}" presName="extraNode" presStyleLbl="node1" presStyleIdx="0" presStyleCnt="7"/>
      <dgm:spPr/>
    </dgm:pt>
    <dgm:pt modelId="{8874C541-1DF5-453A-BD58-A11188A6F9AC}" type="pres">
      <dgm:prSet presAssocID="{B842BC11-90CF-49FF-8D61-E8A8AAFE1BB6}" presName="dstNode" presStyleLbl="node1" presStyleIdx="0" presStyleCnt="7"/>
      <dgm:spPr/>
    </dgm:pt>
    <dgm:pt modelId="{B5B3F009-142E-447E-AD1F-DAC4E6A2C12B}" type="pres">
      <dgm:prSet presAssocID="{0EFAF7DB-220E-474B-A306-B18848A2E64E}" presName="text_1" presStyleLbl="node1" presStyleIdx="0" presStyleCnt="7">
        <dgm:presLayoutVars>
          <dgm:bulletEnabled val="1"/>
        </dgm:presLayoutVars>
      </dgm:prSet>
      <dgm:spPr/>
    </dgm:pt>
    <dgm:pt modelId="{290C6F55-2470-4D67-9A66-1C5AF6E21F24}" type="pres">
      <dgm:prSet presAssocID="{0EFAF7DB-220E-474B-A306-B18848A2E64E}" presName="accent_1" presStyleCnt="0"/>
      <dgm:spPr/>
    </dgm:pt>
    <dgm:pt modelId="{159B4216-2CBD-4EFE-BA06-65C9CEF4A2F6}" type="pres">
      <dgm:prSet presAssocID="{0EFAF7DB-220E-474B-A306-B18848A2E64E}" presName="accentRepeatNode" presStyleLbl="solidFgAcc1" presStyleIdx="0" presStyleCnt="7"/>
      <dgm:spPr/>
    </dgm:pt>
    <dgm:pt modelId="{7D965B76-0C2E-498F-BBE4-F494B3BFB9E1}" type="pres">
      <dgm:prSet presAssocID="{B11DAFB4-5925-4A56-AA3D-C93768523C96}" presName="text_2" presStyleLbl="node1" presStyleIdx="1" presStyleCnt="7">
        <dgm:presLayoutVars>
          <dgm:bulletEnabled val="1"/>
        </dgm:presLayoutVars>
      </dgm:prSet>
      <dgm:spPr/>
    </dgm:pt>
    <dgm:pt modelId="{60588B50-B687-493F-B93D-1832D84EE243}" type="pres">
      <dgm:prSet presAssocID="{B11DAFB4-5925-4A56-AA3D-C93768523C96}" presName="accent_2" presStyleCnt="0"/>
      <dgm:spPr/>
    </dgm:pt>
    <dgm:pt modelId="{38FA4458-4272-4785-A181-23D9C3973D6E}" type="pres">
      <dgm:prSet presAssocID="{B11DAFB4-5925-4A56-AA3D-C93768523C96}" presName="accentRepeatNode" presStyleLbl="solidFgAcc1" presStyleIdx="1" presStyleCnt="7"/>
      <dgm:spPr/>
    </dgm:pt>
    <dgm:pt modelId="{A779C55E-06D0-404B-A3D1-892EEB04F427}" type="pres">
      <dgm:prSet presAssocID="{9CA7C66F-6CF9-4093-95BD-C861D9811AA0}" presName="text_3" presStyleLbl="node1" presStyleIdx="2" presStyleCnt="7">
        <dgm:presLayoutVars>
          <dgm:bulletEnabled val="1"/>
        </dgm:presLayoutVars>
      </dgm:prSet>
      <dgm:spPr/>
    </dgm:pt>
    <dgm:pt modelId="{690F110C-393F-4B11-98CD-8191F3B8C195}" type="pres">
      <dgm:prSet presAssocID="{9CA7C66F-6CF9-4093-95BD-C861D9811AA0}" presName="accent_3" presStyleCnt="0"/>
      <dgm:spPr/>
    </dgm:pt>
    <dgm:pt modelId="{E6808463-12EF-46CE-AC55-3E4F35E9AACC}" type="pres">
      <dgm:prSet presAssocID="{9CA7C66F-6CF9-4093-95BD-C861D9811AA0}" presName="accentRepeatNode" presStyleLbl="solidFgAcc1" presStyleIdx="2" presStyleCnt="7"/>
      <dgm:spPr/>
    </dgm:pt>
    <dgm:pt modelId="{1EDEED42-B49E-4550-8A6C-62CBE6F99568}" type="pres">
      <dgm:prSet presAssocID="{8AEC6483-23EF-4414-8E2A-6A005181899E}" presName="text_4" presStyleLbl="node1" presStyleIdx="3" presStyleCnt="7">
        <dgm:presLayoutVars>
          <dgm:bulletEnabled val="1"/>
        </dgm:presLayoutVars>
      </dgm:prSet>
      <dgm:spPr/>
    </dgm:pt>
    <dgm:pt modelId="{87FB9604-A4EC-4238-BE5E-2F3860F15B88}" type="pres">
      <dgm:prSet presAssocID="{8AEC6483-23EF-4414-8E2A-6A005181899E}" presName="accent_4" presStyleCnt="0"/>
      <dgm:spPr/>
    </dgm:pt>
    <dgm:pt modelId="{2AF59A4B-ADF5-4707-A96E-9CB5BD89D5E2}" type="pres">
      <dgm:prSet presAssocID="{8AEC6483-23EF-4414-8E2A-6A005181899E}" presName="accentRepeatNode" presStyleLbl="solidFgAcc1" presStyleIdx="3" presStyleCnt="7"/>
      <dgm:spPr/>
    </dgm:pt>
    <dgm:pt modelId="{BD92EB2A-7B6B-444E-A222-9BB1F8FBCE93}" type="pres">
      <dgm:prSet presAssocID="{056BF56F-CC43-4DDD-9D89-CA94DE101ECC}" presName="text_5" presStyleLbl="node1" presStyleIdx="4" presStyleCnt="7">
        <dgm:presLayoutVars>
          <dgm:bulletEnabled val="1"/>
        </dgm:presLayoutVars>
      </dgm:prSet>
      <dgm:spPr/>
    </dgm:pt>
    <dgm:pt modelId="{EEDA9CC1-F226-4F62-93EA-E006D2E787A3}" type="pres">
      <dgm:prSet presAssocID="{056BF56F-CC43-4DDD-9D89-CA94DE101ECC}" presName="accent_5" presStyleCnt="0"/>
      <dgm:spPr/>
    </dgm:pt>
    <dgm:pt modelId="{8F481692-B3A0-4E61-9414-88201FF5443C}" type="pres">
      <dgm:prSet presAssocID="{056BF56F-CC43-4DDD-9D89-CA94DE101ECC}" presName="accentRepeatNode" presStyleLbl="solidFgAcc1" presStyleIdx="4" presStyleCnt="7"/>
      <dgm:spPr/>
    </dgm:pt>
    <dgm:pt modelId="{8EFCB9FC-DBAF-474B-9150-E249F0D92BD4}" type="pres">
      <dgm:prSet presAssocID="{204779DA-9EFD-416C-AA17-3047285492E6}" presName="text_6" presStyleLbl="node1" presStyleIdx="5" presStyleCnt="7">
        <dgm:presLayoutVars>
          <dgm:bulletEnabled val="1"/>
        </dgm:presLayoutVars>
      </dgm:prSet>
      <dgm:spPr/>
    </dgm:pt>
    <dgm:pt modelId="{ADE5620E-FBE9-4E0E-A36A-AF4CA1D787E0}" type="pres">
      <dgm:prSet presAssocID="{204779DA-9EFD-416C-AA17-3047285492E6}" presName="accent_6" presStyleCnt="0"/>
      <dgm:spPr/>
    </dgm:pt>
    <dgm:pt modelId="{CE909193-5130-4437-8EA2-7994362B0D37}" type="pres">
      <dgm:prSet presAssocID="{204779DA-9EFD-416C-AA17-3047285492E6}" presName="accentRepeatNode" presStyleLbl="solidFgAcc1" presStyleIdx="5" presStyleCnt="7"/>
      <dgm:spPr/>
    </dgm:pt>
    <dgm:pt modelId="{62BABB13-B8B2-4792-AD83-E55651120AD3}" type="pres">
      <dgm:prSet presAssocID="{FBE57202-63C6-4AC6-8A48-2F7EEDE18422}" presName="text_7" presStyleLbl="node1" presStyleIdx="6" presStyleCnt="7">
        <dgm:presLayoutVars>
          <dgm:bulletEnabled val="1"/>
        </dgm:presLayoutVars>
      </dgm:prSet>
      <dgm:spPr/>
    </dgm:pt>
    <dgm:pt modelId="{49BB32C4-5BF6-45E5-BD50-B074BC32C8CF}" type="pres">
      <dgm:prSet presAssocID="{FBE57202-63C6-4AC6-8A48-2F7EEDE18422}" presName="accent_7" presStyleCnt="0"/>
      <dgm:spPr/>
    </dgm:pt>
    <dgm:pt modelId="{8D6E5834-8FAD-4E7F-B46D-B975113D6137}" type="pres">
      <dgm:prSet presAssocID="{FBE57202-63C6-4AC6-8A48-2F7EEDE18422}" presName="accentRepeatNode" presStyleLbl="solidFgAcc1" presStyleIdx="6" presStyleCnt="7"/>
      <dgm:spPr/>
    </dgm:pt>
  </dgm:ptLst>
  <dgm:cxnLst>
    <dgm:cxn modelId="{89F86E09-7B46-4DCB-A438-8B1FC1DB0A71}" srcId="{B842BC11-90CF-49FF-8D61-E8A8AAFE1BB6}" destId="{FBE57202-63C6-4AC6-8A48-2F7EEDE18422}" srcOrd="6" destOrd="0" parTransId="{22E9EA7B-06A1-4DB0-8C13-4FDDC38F5300}" sibTransId="{29B1D402-63E0-4277-B9B1-DE1AE207061C}"/>
    <dgm:cxn modelId="{BCB71317-BB0C-417B-B50C-C3847C4E6738}" type="presOf" srcId="{B842BC11-90CF-49FF-8D61-E8A8AAFE1BB6}" destId="{042330E6-30FF-494F-A855-F7F0FE20B837}" srcOrd="0" destOrd="0" presId="urn:microsoft.com/office/officeart/2008/layout/VerticalCurvedList"/>
    <dgm:cxn modelId="{A55FE719-6B64-4127-A96C-ED96631B930F}" type="presOf" srcId="{B11DAFB4-5925-4A56-AA3D-C93768523C96}" destId="{7D965B76-0C2E-498F-BBE4-F494B3BFB9E1}" srcOrd="0" destOrd="0" presId="urn:microsoft.com/office/officeart/2008/layout/VerticalCurvedList"/>
    <dgm:cxn modelId="{CEA34D28-62C5-44E4-937F-B4C3291797CA}" type="presOf" srcId="{0EFAF7DB-220E-474B-A306-B18848A2E64E}" destId="{B5B3F009-142E-447E-AD1F-DAC4E6A2C12B}" srcOrd="0" destOrd="0" presId="urn:microsoft.com/office/officeart/2008/layout/VerticalCurvedList"/>
    <dgm:cxn modelId="{778F2B2A-B50E-4B4B-8031-BBB0BAF3076A}" srcId="{B842BC11-90CF-49FF-8D61-E8A8AAFE1BB6}" destId="{056BF56F-CC43-4DDD-9D89-CA94DE101ECC}" srcOrd="4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2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5" destOrd="0" parTransId="{10182E5A-267A-4FF5-8BE4-365E5F0F59FD}" sibTransId="{89F8EF12-ABE9-4852-AA60-32F3BE4FD92C}"/>
    <dgm:cxn modelId="{3CABFE80-0224-4202-A0D0-1EE8F04A2A66}" srcId="{B842BC11-90CF-49FF-8D61-E8A8AAFE1BB6}" destId="{B11DAFB4-5925-4A56-AA3D-C93768523C96}" srcOrd="1" destOrd="0" parTransId="{4DA12143-59D6-449E-8237-D546A9ACCA72}" sibTransId="{A252D06A-9130-4E41-AC80-C97184FA54B1}"/>
    <dgm:cxn modelId="{6D5E8599-E6C4-49A0-9896-255190AC8572}" type="presOf" srcId="{204779DA-9EFD-416C-AA17-3047285492E6}" destId="{8EFCB9FC-DBAF-474B-9150-E249F0D92BD4}" srcOrd="0" destOrd="0" presId="urn:microsoft.com/office/officeart/2008/layout/VerticalCurvedList"/>
    <dgm:cxn modelId="{96E633A8-ABF9-4F44-B67B-C6F6C4697DEA}" type="presOf" srcId="{8655DB40-16AB-41AF-B7B9-C009642A6E8E}" destId="{7DE91BBE-5B27-4330-9C05-9B96E8400387}" srcOrd="0" destOrd="0" presId="urn:microsoft.com/office/officeart/2008/layout/VerticalCurvedList"/>
    <dgm:cxn modelId="{04030FAF-3C0A-405E-B366-CC972ED09AE8}" type="presOf" srcId="{056BF56F-CC43-4DDD-9D89-CA94DE101ECC}" destId="{BD92EB2A-7B6B-444E-A222-9BB1F8FBCE93}" srcOrd="0" destOrd="0" presId="urn:microsoft.com/office/officeart/2008/layout/VerticalCurvedList"/>
    <dgm:cxn modelId="{976405B9-79B8-494E-A105-801AB128A327}" srcId="{B842BC11-90CF-49FF-8D61-E8A8AAFE1BB6}" destId="{8AEC6483-23EF-4414-8E2A-6A005181899E}" srcOrd="3" destOrd="0" parTransId="{526DBE94-00A7-461E-AF61-51DFFA468BD0}" sibTransId="{C81D2561-AE20-4589-919A-5479573342B0}"/>
    <dgm:cxn modelId="{290854CF-24D7-4F88-BDCB-90E8E7328614}" type="presOf" srcId="{FBE57202-63C6-4AC6-8A48-2F7EEDE18422}" destId="{62BABB13-B8B2-4792-AD83-E55651120AD3}" srcOrd="0" destOrd="0" presId="urn:microsoft.com/office/officeart/2008/layout/VerticalCurvedLis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356A4FDD-E1C4-417F-A318-9EDB87BBDFB3}" type="presOf" srcId="{8AEC6483-23EF-4414-8E2A-6A005181899E}" destId="{1EDEED42-B49E-4550-8A6C-62CBE6F99568}" srcOrd="0" destOrd="0" presId="urn:microsoft.com/office/officeart/2008/layout/VerticalCurvedList"/>
    <dgm:cxn modelId="{2D689DF2-3AC1-4D08-BCAD-543083BCCEED}" type="presOf" srcId="{9CA7C66F-6CF9-4093-95BD-C861D9811AA0}" destId="{A779C55E-06D0-404B-A3D1-892EEB04F427}" srcOrd="0" destOrd="0" presId="urn:microsoft.com/office/officeart/2008/layout/VerticalCurvedList"/>
    <dgm:cxn modelId="{5560071F-F889-42B5-AB93-CA56D33AADAE}" type="presParOf" srcId="{042330E6-30FF-494F-A855-F7F0FE20B837}" destId="{9ECBB1CD-8BC6-40B0-852D-3589526A0E06}" srcOrd="0" destOrd="0" presId="urn:microsoft.com/office/officeart/2008/layout/VerticalCurvedList"/>
    <dgm:cxn modelId="{B93E2B11-9179-4661-AD50-B519C16256AD}" type="presParOf" srcId="{9ECBB1CD-8BC6-40B0-852D-3589526A0E06}" destId="{3E5CE92F-96EE-487B-8E9A-17AA8A202BC4}" srcOrd="0" destOrd="0" presId="urn:microsoft.com/office/officeart/2008/layout/VerticalCurvedList"/>
    <dgm:cxn modelId="{ED8CB896-96BF-41A4-A776-52A35AD8764C}" type="presParOf" srcId="{3E5CE92F-96EE-487B-8E9A-17AA8A202BC4}" destId="{4A9FF407-03E3-4D31-9FE3-B00177E3B498}" srcOrd="0" destOrd="0" presId="urn:microsoft.com/office/officeart/2008/layout/VerticalCurvedList"/>
    <dgm:cxn modelId="{247ADF6E-E590-4A9F-B5E1-9C23CD7F9CAF}" type="presParOf" srcId="{3E5CE92F-96EE-487B-8E9A-17AA8A202BC4}" destId="{7DE91BBE-5B27-4330-9C05-9B96E8400387}" srcOrd="1" destOrd="0" presId="urn:microsoft.com/office/officeart/2008/layout/VerticalCurvedList"/>
    <dgm:cxn modelId="{ACD38873-685A-4C80-A8C0-AEA61138C79E}" type="presParOf" srcId="{3E5CE92F-96EE-487B-8E9A-17AA8A202BC4}" destId="{80C93625-A57C-4144-B465-87C892E28022}" srcOrd="2" destOrd="0" presId="urn:microsoft.com/office/officeart/2008/layout/VerticalCurvedList"/>
    <dgm:cxn modelId="{E4083337-BDE2-4058-A987-5A111DB1046E}" type="presParOf" srcId="{3E5CE92F-96EE-487B-8E9A-17AA8A202BC4}" destId="{8874C541-1DF5-453A-BD58-A11188A6F9AC}" srcOrd="3" destOrd="0" presId="urn:microsoft.com/office/officeart/2008/layout/VerticalCurvedList"/>
    <dgm:cxn modelId="{D3AC60F8-9FE1-486E-A014-E88592B589CC}" type="presParOf" srcId="{9ECBB1CD-8BC6-40B0-852D-3589526A0E06}" destId="{B5B3F009-142E-447E-AD1F-DAC4E6A2C12B}" srcOrd="1" destOrd="0" presId="urn:microsoft.com/office/officeart/2008/layout/VerticalCurvedList"/>
    <dgm:cxn modelId="{F2B20A00-9A54-41AC-A63E-43DBCC4F98DC}" type="presParOf" srcId="{9ECBB1CD-8BC6-40B0-852D-3589526A0E06}" destId="{290C6F55-2470-4D67-9A66-1C5AF6E21F24}" srcOrd="2" destOrd="0" presId="urn:microsoft.com/office/officeart/2008/layout/VerticalCurvedList"/>
    <dgm:cxn modelId="{30BDEEE1-1855-4B8F-A0AE-F5C752A0D957}" type="presParOf" srcId="{290C6F55-2470-4D67-9A66-1C5AF6E21F24}" destId="{159B4216-2CBD-4EFE-BA06-65C9CEF4A2F6}" srcOrd="0" destOrd="0" presId="urn:microsoft.com/office/officeart/2008/layout/VerticalCurvedList"/>
    <dgm:cxn modelId="{62B2B0F7-F2A6-4C45-9155-12EB84541B16}" type="presParOf" srcId="{9ECBB1CD-8BC6-40B0-852D-3589526A0E06}" destId="{7D965B76-0C2E-498F-BBE4-F494B3BFB9E1}" srcOrd="3" destOrd="0" presId="urn:microsoft.com/office/officeart/2008/layout/VerticalCurvedList"/>
    <dgm:cxn modelId="{FDE540CD-A6D9-401B-8CB2-EE16DB74B363}" type="presParOf" srcId="{9ECBB1CD-8BC6-40B0-852D-3589526A0E06}" destId="{60588B50-B687-493F-B93D-1832D84EE243}" srcOrd="4" destOrd="0" presId="urn:microsoft.com/office/officeart/2008/layout/VerticalCurvedList"/>
    <dgm:cxn modelId="{33106ED8-83E1-472E-B9F8-E4A94C26F343}" type="presParOf" srcId="{60588B50-B687-493F-B93D-1832D84EE243}" destId="{38FA4458-4272-4785-A181-23D9C3973D6E}" srcOrd="0" destOrd="0" presId="urn:microsoft.com/office/officeart/2008/layout/VerticalCurvedList"/>
    <dgm:cxn modelId="{AA4F2427-5429-4B48-9B79-101499B5D578}" type="presParOf" srcId="{9ECBB1CD-8BC6-40B0-852D-3589526A0E06}" destId="{A779C55E-06D0-404B-A3D1-892EEB04F427}" srcOrd="5" destOrd="0" presId="urn:microsoft.com/office/officeart/2008/layout/VerticalCurvedList"/>
    <dgm:cxn modelId="{9A4367FE-AB3C-4261-9DDB-4FC2CAF9163F}" type="presParOf" srcId="{9ECBB1CD-8BC6-40B0-852D-3589526A0E06}" destId="{690F110C-393F-4B11-98CD-8191F3B8C195}" srcOrd="6" destOrd="0" presId="urn:microsoft.com/office/officeart/2008/layout/VerticalCurvedList"/>
    <dgm:cxn modelId="{1D297E58-6608-4DB6-9F9E-E76C72ABB4F2}" type="presParOf" srcId="{690F110C-393F-4B11-98CD-8191F3B8C195}" destId="{E6808463-12EF-46CE-AC55-3E4F35E9AACC}" srcOrd="0" destOrd="0" presId="urn:microsoft.com/office/officeart/2008/layout/VerticalCurvedList"/>
    <dgm:cxn modelId="{50A8FAAB-F447-45F8-B853-009081E98D6F}" type="presParOf" srcId="{9ECBB1CD-8BC6-40B0-852D-3589526A0E06}" destId="{1EDEED42-B49E-4550-8A6C-62CBE6F99568}" srcOrd="7" destOrd="0" presId="urn:microsoft.com/office/officeart/2008/layout/VerticalCurvedList"/>
    <dgm:cxn modelId="{EFDD0C53-189C-4C8F-9825-08F01C6098FC}" type="presParOf" srcId="{9ECBB1CD-8BC6-40B0-852D-3589526A0E06}" destId="{87FB9604-A4EC-4238-BE5E-2F3860F15B88}" srcOrd="8" destOrd="0" presId="urn:microsoft.com/office/officeart/2008/layout/VerticalCurvedList"/>
    <dgm:cxn modelId="{1063197E-6109-4895-9BE4-B6562A9B0DCE}" type="presParOf" srcId="{87FB9604-A4EC-4238-BE5E-2F3860F15B88}" destId="{2AF59A4B-ADF5-4707-A96E-9CB5BD89D5E2}" srcOrd="0" destOrd="0" presId="urn:microsoft.com/office/officeart/2008/layout/VerticalCurvedList"/>
    <dgm:cxn modelId="{9BDE88FE-82EF-4899-A64B-E27D988F2705}" type="presParOf" srcId="{9ECBB1CD-8BC6-40B0-852D-3589526A0E06}" destId="{BD92EB2A-7B6B-444E-A222-9BB1F8FBCE93}" srcOrd="9" destOrd="0" presId="urn:microsoft.com/office/officeart/2008/layout/VerticalCurvedList"/>
    <dgm:cxn modelId="{87537EB8-B53D-49C8-AD44-733BC8E5D9DB}" type="presParOf" srcId="{9ECBB1CD-8BC6-40B0-852D-3589526A0E06}" destId="{EEDA9CC1-F226-4F62-93EA-E006D2E787A3}" srcOrd="10" destOrd="0" presId="urn:microsoft.com/office/officeart/2008/layout/VerticalCurvedList"/>
    <dgm:cxn modelId="{AC466294-CB30-47AD-ADED-9CA3F5D23CDE}" type="presParOf" srcId="{EEDA9CC1-F226-4F62-93EA-E006D2E787A3}" destId="{8F481692-B3A0-4E61-9414-88201FF5443C}" srcOrd="0" destOrd="0" presId="urn:microsoft.com/office/officeart/2008/layout/VerticalCurvedList"/>
    <dgm:cxn modelId="{1739A4E5-456C-469F-8EB9-A658230F78E8}" type="presParOf" srcId="{9ECBB1CD-8BC6-40B0-852D-3589526A0E06}" destId="{8EFCB9FC-DBAF-474B-9150-E249F0D92BD4}" srcOrd="11" destOrd="0" presId="urn:microsoft.com/office/officeart/2008/layout/VerticalCurvedList"/>
    <dgm:cxn modelId="{56A44F56-78AF-43BC-B430-EEBC78EB2C59}" type="presParOf" srcId="{9ECBB1CD-8BC6-40B0-852D-3589526A0E06}" destId="{ADE5620E-FBE9-4E0E-A36A-AF4CA1D787E0}" srcOrd="12" destOrd="0" presId="urn:microsoft.com/office/officeart/2008/layout/VerticalCurvedList"/>
    <dgm:cxn modelId="{5F017409-D780-40F4-9A02-6F2C7F865C8E}" type="presParOf" srcId="{ADE5620E-FBE9-4E0E-A36A-AF4CA1D787E0}" destId="{CE909193-5130-4437-8EA2-7994362B0D37}" srcOrd="0" destOrd="0" presId="urn:microsoft.com/office/officeart/2008/layout/VerticalCurvedList"/>
    <dgm:cxn modelId="{91D2AD79-1FCE-4010-BF1A-FA5A0273038D}" type="presParOf" srcId="{9ECBB1CD-8BC6-40B0-852D-3589526A0E06}" destId="{62BABB13-B8B2-4792-AD83-E55651120AD3}" srcOrd="13" destOrd="0" presId="urn:microsoft.com/office/officeart/2008/layout/VerticalCurvedList"/>
    <dgm:cxn modelId="{BF63ECA9-CE67-4D07-B385-8286CD17AC95}" type="presParOf" srcId="{9ECBB1CD-8BC6-40B0-852D-3589526A0E06}" destId="{49BB32C4-5BF6-45E5-BD50-B074BC32C8CF}" srcOrd="14" destOrd="0" presId="urn:microsoft.com/office/officeart/2008/layout/VerticalCurvedList"/>
    <dgm:cxn modelId="{43F0C67B-1EFE-4AA4-8884-D5C0671B0B51}" type="presParOf" srcId="{49BB32C4-5BF6-45E5-BD50-B074BC32C8CF}" destId="{8D6E5834-8FAD-4E7F-B46D-B975113D61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91BBE-5B27-4330-9C05-9B96E8400387}">
      <dsp:nvSpPr>
        <dsp:cNvPr id="0" name=""/>
        <dsp:cNvSpPr/>
      </dsp:nvSpPr>
      <dsp:spPr>
        <a:xfrm>
          <a:off x="-4733337" y="-725727"/>
          <a:ext cx="5639407" cy="5639407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3F009-142E-447E-AD1F-DAC4E6A2C12B}">
      <dsp:nvSpPr>
        <dsp:cNvPr id="0" name=""/>
        <dsp:cNvSpPr/>
      </dsp:nvSpPr>
      <dsp:spPr>
        <a:xfrm>
          <a:off x="293784" y="190384"/>
          <a:ext cx="4991070" cy="380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Communication and Language </a:t>
          </a:r>
        </a:p>
      </dsp:txBody>
      <dsp:txXfrm>
        <a:off x="293784" y="190384"/>
        <a:ext cx="4991070" cy="380601"/>
      </dsp:txXfrm>
    </dsp:sp>
    <dsp:sp modelId="{159B4216-2CBD-4EFE-BA06-65C9CEF4A2F6}">
      <dsp:nvSpPr>
        <dsp:cNvPr id="0" name=""/>
        <dsp:cNvSpPr/>
      </dsp:nvSpPr>
      <dsp:spPr>
        <a:xfrm>
          <a:off x="55909" y="142809"/>
          <a:ext cx="475751" cy="475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65B76-0C2E-498F-BBE4-F494B3BFB9E1}">
      <dsp:nvSpPr>
        <dsp:cNvPr id="0" name=""/>
        <dsp:cNvSpPr/>
      </dsp:nvSpPr>
      <dsp:spPr>
        <a:xfrm>
          <a:off x="638453" y="761620"/>
          <a:ext cx="4646401" cy="380601"/>
        </a:xfrm>
        <a:prstGeom prst="rect">
          <a:avLst/>
        </a:prstGeom>
        <a:solidFill>
          <a:schemeClr val="accent5">
            <a:hueOff val="2858921"/>
            <a:satOff val="-4100"/>
            <a:lumOff val="2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Physical Development</a:t>
          </a:r>
        </a:p>
      </dsp:txBody>
      <dsp:txXfrm>
        <a:off x="638453" y="761620"/>
        <a:ext cx="4646401" cy="380601"/>
      </dsp:txXfrm>
    </dsp:sp>
    <dsp:sp modelId="{38FA4458-4272-4785-A181-23D9C3973D6E}">
      <dsp:nvSpPr>
        <dsp:cNvPr id="0" name=""/>
        <dsp:cNvSpPr/>
      </dsp:nvSpPr>
      <dsp:spPr>
        <a:xfrm>
          <a:off x="400577" y="714045"/>
          <a:ext cx="475751" cy="475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858921"/>
              <a:satOff val="-4100"/>
              <a:lumOff val="20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9C55E-06D0-404B-A3D1-892EEB04F427}">
      <dsp:nvSpPr>
        <dsp:cNvPr id="0" name=""/>
        <dsp:cNvSpPr/>
      </dsp:nvSpPr>
      <dsp:spPr>
        <a:xfrm>
          <a:off x="827329" y="1332438"/>
          <a:ext cx="4457524" cy="380601"/>
        </a:xfrm>
        <a:prstGeom prst="rect">
          <a:avLst/>
        </a:prstGeom>
        <a:solidFill>
          <a:schemeClr val="accent5">
            <a:hueOff val="5717842"/>
            <a:satOff val="-8200"/>
            <a:lumOff val="40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Personal, Social &amp; Emotional Development</a:t>
          </a:r>
        </a:p>
      </dsp:txBody>
      <dsp:txXfrm>
        <a:off x="827329" y="1332438"/>
        <a:ext cx="4457524" cy="380601"/>
      </dsp:txXfrm>
    </dsp:sp>
    <dsp:sp modelId="{E6808463-12EF-46CE-AC55-3E4F35E9AACC}">
      <dsp:nvSpPr>
        <dsp:cNvPr id="0" name=""/>
        <dsp:cNvSpPr/>
      </dsp:nvSpPr>
      <dsp:spPr>
        <a:xfrm>
          <a:off x="589454" y="1284863"/>
          <a:ext cx="475751" cy="475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717842"/>
              <a:satOff val="-8200"/>
              <a:lumOff val="40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EED42-B49E-4550-8A6C-62CBE6F99568}">
      <dsp:nvSpPr>
        <dsp:cNvPr id="0" name=""/>
        <dsp:cNvSpPr/>
      </dsp:nvSpPr>
      <dsp:spPr>
        <a:xfrm>
          <a:off x="887636" y="1903675"/>
          <a:ext cx="4397218" cy="380601"/>
        </a:xfrm>
        <a:prstGeom prst="rect">
          <a:avLst/>
        </a:prstGeom>
        <a:solidFill>
          <a:schemeClr val="accent5">
            <a:hueOff val="8576763"/>
            <a:satOff val="-1230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Literacy</a:t>
          </a:r>
        </a:p>
      </dsp:txBody>
      <dsp:txXfrm>
        <a:off x="887636" y="1903675"/>
        <a:ext cx="4397218" cy="380601"/>
      </dsp:txXfrm>
    </dsp:sp>
    <dsp:sp modelId="{2AF59A4B-ADF5-4707-A96E-9CB5BD89D5E2}">
      <dsp:nvSpPr>
        <dsp:cNvPr id="0" name=""/>
        <dsp:cNvSpPr/>
      </dsp:nvSpPr>
      <dsp:spPr>
        <a:xfrm>
          <a:off x="649760" y="1856100"/>
          <a:ext cx="475751" cy="475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576763"/>
              <a:satOff val="-12300"/>
              <a:lumOff val="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2EB2A-7B6B-444E-A222-9BB1F8FBCE93}">
      <dsp:nvSpPr>
        <dsp:cNvPr id="0" name=""/>
        <dsp:cNvSpPr/>
      </dsp:nvSpPr>
      <dsp:spPr>
        <a:xfrm>
          <a:off x="827329" y="2474912"/>
          <a:ext cx="4457524" cy="380601"/>
        </a:xfrm>
        <a:prstGeom prst="rect">
          <a:avLst/>
        </a:prstGeom>
        <a:solidFill>
          <a:schemeClr val="accent5">
            <a:hueOff val="11435684"/>
            <a:satOff val="-16399"/>
            <a:lumOff val="81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Mathematics</a:t>
          </a:r>
        </a:p>
      </dsp:txBody>
      <dsp:txXfrm>
        <a:off x="827329" y="2474912"/>
        <a:ext cx="4457524" cy="380601"/>
      </dsp:txXfrm>
    </dsp:sp>
    <dsp:sp modelId="{8F481692-B3A0-4E61-9414-88201FF5443C}">
      <dsp:nvSpPr>
        <dsp:cNvPr id="0" name=""/>
        <dsp:cNvSpPr/>
      </dsp:nvSpPr>
      <dsp:spPr>
        <a:xfrm>
          <a:off x="589454" y="2427336"/>
          <a:ext cx="475751" cy="475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435684"/>
              <a:satOff val="-16399"/>
              <a:lumOff val="81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CB9FC-DBAF-474B-9150-E249F0D92BD4}">
      <dsp:nvSpPr>
        <dsp:cNvPr id="0" name=""/>
        <dsp:cNvSpPr/>
      </dsp:nvSpPr>
      <dsp:spPr>
        <a:xfrm>
          <a:off x="638453" y="3045729"/>
          <a:ext cx="4646401" cy="380601"/>
        </a:xfrm>
        <a:prstGeom prst="rect">
          <a:avLst/>
        </a:prstGeom>
        <a:solidFill>
          <a:schemeClr val="accent5">
            <a:hueOff val="14294604"/>
            <a:satOff val="-20499"/>
            <a:lumOff val="10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Understanding The World</a:t>
          </a:r>
        </a:p>
      </dsp:txBody>
      <dsp:txXfrm>
        <a:off x="638453" y="3045729"/>
        <a:ext cx="4646401" cy="380601"/>
      </dsp:txXfrm>
    </dsp:sp>
    <dsp:sp modelId="{CE909193-5130-4437-8EA2-7994362B0D37}">
      <dsp:nvSpPr>
        <dsp:cNvPr id="0" name=""/>
        <dsp:cNvSpPr/>
      </dsp:nvSpPr>
      <dsp:spPr>
        <a:xfrm>
          <a:off x="400577" y="2998154"/>
          <a:ext cx="475751" cy="475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294604"/>
              <a:satOff val="-20499"/>
              <a:lumOff val="10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ABB13-B8B2-4792-AD83-E55651120AD3}">
      <dsp:nvSpPr>
        <dsp:cNvPr id="0" name=""/>
        <dsp:cNvSpPr/>
      </dsp:nvSpPr>
      <dsp:spPr>
        <a:xfrm>
          <a:off x="293784" y="3616966"/>
          <a:ext cx="4991070" cy="380601"/>
        </a:xfrm>
        <a:prstGeom prst="rect">
          <a:avLst/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Expressive Arts and Design</a:t>
          </a:r>
        </a:p>
      </dsp:txBody>
      <dsp:txXfrm>
        <a:off x="293784" y="3616966"/>
        <a:ext cx="4991070" cy="380601"/>
      </dsp:txXfrm>
    </dsp:sp>
    <dsp:sp modelId="{8D6E5834-8FAD-4E7F-B46D-B975113D6137}">
      <dsp:nvSpPr>
        <dsp:cNvPr id="0" name=""/>
        <dsp:cNvSpPr/>
      </dsp:nvSpPr>
      <dsp:spPr>
        <a:xfrm>
          <a:off x="55909" y="3569391"/>
          <a:ext cx="475751" cy="475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7153525"/>
              <a:satOff val="-24599"/>
              <a:lumOff val="1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1/31/2023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1/31/2023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dirty="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1/31/2023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1/31/2023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allsaints-leigh.staffs.sch.u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tting&#10;&#10;Description automatically generated">
            <a:extLst>
              <a:ext uri="{FF2B5EF4-FFF2-40B4-BE49-F238E27FC236}">
                <a16:creationId xmlns:a16="http://schemas.microsoft.com/office/drawing/2014/main" id="{A604E50A-3294-4169-A68F-41157A814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5" y="182897"/>
            <a:ext cx="1084335" cy="9463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9448" y="3924300"/>
            <a:ext cx="6858002" cy="914400"/>
          </a:xfrm>
        </p:spPr>
        <p:txBody>
          <a:bodyPr/>
          <a:lstStyle/>
          <a:p>
            <a:r>
              <a:rPr lang="en-US" dirty="0"/>
              <a:t>‘Every Day We Learn Through Play’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227D4-F552-4D88-BB69-D1844FAA9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869"/>
          <a:stretch/>
        </p:blipFill>
        <p:spPr>
          <a:xfrm>
            <a:off x="2035935" y="466232"/>
            <a:ext cx="7605780" cy="13670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811AD8C2-CAF7-4F77-B105-AE7BFA4B5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1" y="311045"/>
            <a:ext cx="1084334" cy="10744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2BDE08-DA35-437A-A56A-0B340AFA9A5A}"/>
              </a:ext>
            </a:extLst>
          </p:cNvPr>
          <p:cNvSpPr txBox="1"/>
          <p:nvPr/>
        </p:nvSpPr>
        <p:spPr>
          <a:xfrm>
            <a:off x="2381250" y="2287250"/>
            <a:ext cx="7429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All Saints CE First School – Pre-School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252F-87C7-42ED-B93F-102DBB1CD346}"/>
              </a:ext>
            </a:extLst>
          </p:cNvPr>
          <p:cNvSpPr txBox="1"/>
          <p:nvPr/>
        </p:nvSpPr>
        <p:spPr>
          <a:xfrm>
            <a:off x="9258300" y="5553075"/>
            <a:ext cx="278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age 2+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34887"/>
          </a:xfrm>
        </p:spPr>
        <p:txBody>
          <a:bodyPr/>
          <a:lstStyle/>
          <a:p>
            <a:r>
              <a:rPr lang="en-GB" dirty="0"/>
              <a:t>Who are we?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3" y="1139687"/>
            <a:ext cx="10570195" cy="4842013"/>
          </a:xfrm>
        </p:spPr>
        <p:txBody>
          <a:bodyPr>
            <a:normAutofit/>
          </a:bodyPr>
          <a:lstStyle/>
          <a:p>
            <a:r>
              <a:rPr lang="en-GB" dirty="0"/>
              <a:t>Founded in 1980, in the village hall, by mums wanting to meet up with children and enjoy a cuppa 1 morning per week.</a:t>
            </a:r>
          </a:p>
          <a:p>
            <a:pPr marL="0" indent="0">
              <a:buNone/>
            </a:pPr>
            <a:r>
              <a:rPr lang="en-GB" dirty="0"/>
              <a:t> Now based within All Saints CE First School….</a:t>
            </a:r>
            <a:endParaRPr dirty="0"/>
          </a:p>
          <a:p>
            <a:r>
              <a:rPr dirty="0"/>
              <a:t>A</a:t>
            </a:r>
            <a:r>
              <a:rPr lang="en-GB" dirty="0" err="1"/>
              <a:t>ll</a:t>
            </a:r>
            <a:r>
              <a:rPr lang="en-GB" dirty="0"/>
              <a:t> staff are DBS checked and qualified in childcare.</a:t>
            </a:r>
          </a:p>
          <a:p>
            <a:r>
              <a:rPr lang="en-GB" dirty="0"/>
              <a:t>We follow the Early Years Foundation Stage Curriculum and promote ‘Learning through Play’.</a:t>
            </a:r>
          </a:p>
          <a:p>
            <a:r>
              <a:rPr lang="en-GB" dirty="0"/>
              <a:t>Sessions are planned around childrens learning needs.</a:t>
            </a:r>
          </a:p>
          <a:p>
            <a:r>
              <a:rPr lang="en-GB" dirty="0"/>
              <a:t>Staff lead activities where necessary but the children lead most with their imaginative play opportunities.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offer?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576284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For 2/3 &amp; 4 year </a:t>
            </a:r>
            <a:r>
              <a:rPr lang="en-US" u="sng" dirty="0" err="1"/>
              <a:t>olds</a:t>
            </a:r>
            <a:endParaRPr lang="en-US" u="sng" dirty="0"/>
          </a:p>
          <a:p>
            <a:r>
              <a:rPr lang="en-US" dirty="0"/>
              <a:t>Full or half day sessions, Monday to Friday</a:t>
            </a:r>
          </a:p>
          <a:p>
            <a:r>
              <a:rPr lang="en-US" dirty="0"/>
              <a:t>Half days can include dinner </a:t>
            </a:r>
          </a:p>
          <a:p>
            <a:r>
              <a:rPr lang="en-US" dirty="0"/>
              <a:t>Breakfast and afterschool club available for longer hours</a:t>
            </a:r>
          </a:p>
          <a:p>
            <a:r>
              <a:rPr lang="en-US" dirty="0"/>
              <a:t>15/30 hours funded *terms apply if eligible</a:t>
            </a:r>
          </a:p>
          <a:p>
            <a:r>
              <a:rPr lang="en-US" dirty="0"/>
              <a:t>Please enquire for our current availability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62" y="304800"/>
            <a:ext cx="10447752" cy="1219200"/>
          </a:xfrm>
        </p:spPr>
        <p:txBody>
          <a:bodyPr/>
          <a:lstStyle/>
          <a:p>
            <a:r>
              <a:rPr lang="en-US" dirty="0"/>
              <a:t>What is the curriculum?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5862" y="1825625"/>
            <a:ext cx="5340764" cy="4187952"/>
          </a:xfrm>
        </p:spPr>
        <p:txBody>
          <a:bodyPr/>
          <a:lstStyle/>
          <a:p>
            <a:r>
              <a:rPr lang="en-US" dirty="0"/>
              <a:t>Children ‘learn through play’</a:t>
            </a:r>
          </a:p>
          <a:p>
            <a:r>
              <a:rPr lang="en-US" dirty="0"/>
              <a:t>All activities are planned around the Early Years Foundation Stage Curriculum</a:t>
            </a:r>
          </a:p>
          <a:p>
            <a:r>
              <a:rPr lang="en-US" dirty="0"/>
              <a:t>Activities are judged against ‘learning outcomes’ in 7 areas </a:t>
            </a:r>
          </a:p>
          <a:p>
            <a:endParaRPr lang="en-US" dirty="0"/>
          </a:p>
        </p:txBody>
      </p:sp>
      <p:graphicFrame>
        <p:nvGraphicFramePr>
          <p:cNvPr id="9" name="Content Placeholder 8" descr="Basic Block List showing 6 groups of boxes, each a different color, arranged from left to right and top to bottom by row with 2 boxes in each row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1738901"/>
              </p:ext>
            </p:extLst>
          </p:nvPr>
        </p:nvGraphicFramePr>
        <p:xfrm>
          <a:off x="5782850" y="1825499"/>
          <a:ext cx="5340764" cy="41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550503"/>
            <a:ext cx="3840480" cy="3723861"/>
          </a:xfrm>
        </p:spPr>
        <p:txBody>
          <a:bodyPr>
            <a:normAutofit/>
          </a:bodyPr>
          <a:lstStyle/>
          <a:p>
            <a:r>
              <a:rPr lang="en-US" dirty="0"/>
              <a:t>Our children meet the curriculum without knowing as they ‘learn through play’ 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92069" y="5527653"/>
            <a:ext cx="241301" cy="196385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3079ABD-5050-4DE4-9EB9-6806949AFF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4" r="16724"/>
          <a:stretch>
            <a:fillRect/>
          </a:stretch>
        </p:blipFill>
        <p:spPr>
          <a:xfrm rot="5400000">
            <a:off x="1081087" y="2877884"/>
            <a:ext cx="2397917" cy="309800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9C6A43-F08F-46D1-A442-AB6A0B7B4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3148" r="27083" b="20927"/>
          <a:stretch/>
        </p:blipFill>
        <p:spPr>
          <a:xfrm rot="5400000">
            <a:off x="1132807" y="531686"/>
            <a:ext cx="2294476" cy="3098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E6B414-BB40-4A89-83EC-BD573B2348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r="2221"/>
          <a:stretch/>
        </p:blipFill>
        <p:spPr>
          <a:xfrm rot="5400000">
            <a:off x="4170700" y="2869490"/>
            <a:ext cx="2414704" cy="3098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F06BD1-B85C-4BB5-882F-6AB2960023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1" r="21111"/>
          <a:stretch/>
        </p:blipFill>
        <p:spPr>
          <a:xfrm rot="5400000">
            <a:off x="3709375" y="1053122"/>
            <a:ext cx="2277692" cy="20383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899E08-1202-4ACA-9F02-1356D18F64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3" r="4445" b="4014"/>
          <a:stretch/>
        </p:blipFill>
        <p:spPr>
          <a:xfrm rot="5400000">
            <a:off x="5230250" y="1514338"/>
            <a:ext cx="2277689" cy="11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C6CF12-AFE3-4D7C-8B3D-B43D8B4EA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425" y="1085550"/>
            <a:ext cx="5362575" cy="495819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/>
              <a:t>WHOLE SCHOOL CELEBRATION ASSEMBLIES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65951E8-FEE9-41DE-85CE-624B1515EC4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241990" y="1185790"/>
            <a:ext cx="4368980" cy="550410"/>
          </a:xfrm>
        </p:spPr>
        <p:txBody>
          <a:bodyPr>
            <a:normAutofit/>
          </a:bodyPr>
          <a:lstStyle/>
          <a:p>
            <a:r>
              <a:rPr lang="en-GB" sz="2000" b="1" dirty="0"/>
              <a:t>TRANSITION DAYS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23EDC8-89EF-43B1-9FE1-3993C41F9598}"/>
              </a:ext>
            </a:extLst>
          </p:cNvPr>
          <p:cNvSpPr txBox="1"/>
          <p:nvPr/>
        </p:nvSpPr>
        <p:spPr>
          <a:xfrm>
            <a:off x="1148124" y="1900210"/>
            <a:ext cx="4042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Opportunities to spend time with children from all years, in a weekly celebration assembly, singing and presenting our ‘Star of the week’ certificates.</a:t>
            </a:r>
          </a:p>
          <a:p>
            <a:endParaRPr lang="en-GB" dirty="0"/>
          </a:p>
          <a:p>
            <a:r>
              <a:rPr lang="en-GB" dirty="0"/>
              <a:t>Also sports days, mothers/fathers day celebrations and many more!!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CEFDA1-49DA-4BFE-9C9A-F0ACC22B348B}"/>
              </a:ext>
            </a:extLst>
          </p:cNvPr>
          <p:cNvSpPr txBox="1"/>
          <p:nvPr/>
        </p:nvSpPr>
        <p:spPr>
          <a:xfrm>
            <a:off x="7001301" y="1900210"/>
            <a:ext cx="3916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Every child will have the opportunity to complete a transition day when they move from the 2 year room to the Nursery classroom.</a:t>
            </a:r>
          </a:p>
          <a:p>
            <a:r>
              <a:rPr lang="en-GB" dirty="0"/>
              <a:t>Transitions over the years have been more successful for the children as they already know the children and the school, making it much less daunting.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D0DB064-9982-4EB4-B75B-9D837702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216300"/>
            <a:ext cx="8221571" cy="55041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What else can we offer?</a:t>
            </a:r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820FE6-BB36-466A-9AAA-75AE721A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does attending our preschool work?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ABAF10-ACEE-464E-BE2A-086C7F34D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Children get the opportunity to learn through play and hit curriculum milestones without knowing</a:t>
            </a:r>
          </a:p>
          <a:p>
            <a:r>
              <a:rPr lang="en-GB" dirty="0"/>
              <a:t>They learn in a safe and nurturing environment</a:t>
            </a:r>
          </a:p>
          <a:p>
            <a:r>
              <a:rPr lang="en-GB" dirty="0"/>
              <a:t>Small enough to not be overwhelming but big enough to provide opportunities </a:t>
            </a:r>
          </a:p>
          <a:p>
            <a:r>
              <a:rPr lang="en-GB" dirty="0"/>
              <a:t>Based in the school setting, children ‘know’ what to expect, making transitions much easier</a:t>
            </a:r>
          </a:p>
          <a:p>
            <a:r>
              <a:rPr lang="en-GB" dirty="0"/>
              <a:t>Children form lifelong friends from an early age </a:t>
            </a:r>
          </a:p>
        </p:txBody>
      </p:sp>
    </p:spTree>
    <p:extLst>
      <p:ext uri="{BB962C8B-B14F-4D97-AF65-F5344CB8AC3E}">
        <p14:creationId xmlns:p14="http://schemas.microsoft.com/office/powerpoint/2010/main" val="15029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86A471-88AB-4E75-987D-61CD9FC4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21" y="780288"/>
            <a:ext cx="4610875" cy="128636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8A97DC76-5FF0-4763-A672-0E957813B173}"/>
              </a:ext>
            </a:extLst>
          </p:cNvPr>
          <p:cNvSpPr txBox="1">
            <a:spLocks/>
          </p:cNvSpPr>
          <p:nvPr/>
        </p:nvSpPr>
        <p:spPr>
          <a:xfrm>
            <a:off x="1065212" y="780288"/>
            <a:ext cx="10058402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Contact Details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A0E57BF-5570-47A6-8906-BC7465F3B71E}"/>
              </a:ext>
            </a:extLst>
          </p:cNvPr>
          <p:cNvSpPr txBox="1">
            <a:spLocks/>
          </p:cNvSpPr>
          <p:nvPr/>
        </p:nvSpPr>
        <p:spPr>
          <a:xfrm>
            <a:off x="1065214" y="1365504"/>
            <a:ext cx="10058400" cy="4616196"/>
          </a:xfrm>
          <a:prstGeom prst="rect">
            <a:avLst/>
          </a:prstGeom>
        </p:spPr>
        <p:txBody>
          <a:bodyPr/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Address:</a:t>
            </a:r>
          </a:p>
          <a:p>
            <a:pPr marL="0" indent="0">
              <a:buNone/>
            </a:pPr>
            <a:r>
              <a:rPr lang="en-GB" dirty="0"/>
              <a:t>Church Leigh Preschool</a:t>
            </a:r>
          </a:p>
          <a:p>
            <a:pPr marL="0" indent="0">
              <a:buNone/>
            </a:pPr>
            <a:r>
              <a:rPr lang="en-GB" dirty="0"/>
              <a:t>c/o All Saints CE First School,</a:t>
            </a:r>
          </a:p>
          <a:p>
            <a:pPr marL="0" indent="0">
              <a:buNone/>
            </a:pPr>
            <a:r>
              <a:rPr lang="en-GB" dirty="0"/>
              <a:t>School Lane,</a:t>
            </a:r>
          </a:p>
          <a:p>
            <a:pPr marL="0" indent="0">
              <a:buNone/>
            </a:pPr>
            <a:r>
              <a:rPr lang="en-GB" dirty="0"/>
              <a:t>Church Leigh,</a:t>
            </a:r>
          </a:p>
          <a:p>
            <a:pPr marL="0" indent="0">
              <a:buNone/>
            </a:pPr>
            <a:r>
              <a:rPr lang="en-GB" dirty="0"/>
              <a:t>Stoke on Trent, Staffs. ST10 4SR</a:t>
            </a:r>
          </a:p>
          <a:p>
            <a:pPr marL="0" indent="0">
              <a:buNone/>
            </a:pPr>
            <a:r>
              <a:rPr lang="en-GB" b="1" dirty="0"/>
              <a:t>Tel: 01889 502289</a:t>
            </a:r>
          </a:p>
          <a:p>
            <a:pPr marL="0" indent="0">
              <a:buNone/>
            </a:pPr>
            <a:r>
              <a:rPr lang="en-GB" dirty="0"/>
              <a:t>Email: </a:t>
            </a:r>
            <a:r>
              <a:rPr lang="en-GB" dirty="0">
                <a:hlinkClick r:id="rId3"/>
              </a:rPr>
              <a:t>office@allsaints-leigh.staffs.sch.uk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66233-E708-4C0D-8EBB-B5E759BA8CC8}"/>
              </a:ext>
            </a:extLst>
          </p:cNvPr>
          <p:cNvSpPr txBox="1"/>
          <p:nvPr/>
        </p:nvSpPr>
        <p:spPr>
          <a:xfrm>
            <a:off x="8165651" y="1885950"/>
            <a:ext cx="3275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232C9"/>
                </a:solidFill>
              </a:rPr>
              <a:t>We would love to meet you……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</a:rPr>
              <a:t>Book in today to come and have a look around and play with us!!</a:t>
            </a:r>
          </a:p>
        </p:txBody>
      </p:sp>
    </p:spTree>
    <p:extLst>
      <p:ext uri="{BB962C8B-B14F-4D97-AF65-F5344CB8AC3E}">
        <p14:creationId xmlns:p14="http://schemas.microsoft.com/office/powerpoint/2010/main" val="12986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284</TotalTime>
  <Words>461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Nature Illustration 16x9</vt:lpstr>
      <vt:lpstr>PowerPoint Presentation</vt:lpstr>
      <vt:lpstr>Who are we?</vt:lpstr>
      <vt:lpstr>What do we offer?</vt:lpstr>
      <vt:lpstr>What is the curriculum?</vt:lpstr>
      <vt:lpstr>Our children meet the curriculum without knowing as they ‘learn through play’     </vt:lpstr>
      <vt:lpstr>What else can we offer?</vt:lpstr>
      <vt:lpstr>Why does attending our preschool work?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Leigh  Pre-school Playgroup</dc:title>
  <dc:creator>Cassandra Crutchley</dc:creator>
  <cp:lastModifiedBy>Kate Griggs</cp:lastModifiedBy>
  <cp:revision>27</cp:revision>
  <dcterms:created xsi:type="dcterms:W3CDTF">2019-06-07T21:23:01Z</dcterms:created>
  <dcterms:modified xsi:type="dcterms:W3CDTF">2023-01-31T13:22:47Z</dcterms:modified>
</cp:coreProperties>
</file>